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63" r:id="rId4"/>
    <p:sldId id="287" r:id="rId5"/>
    <p:sldId id="264" r:id="rId6"/>
    <p:sldId id="279" r:id="rId7"/>
    <p:sldId id="265" r:id="rId8"/>
    <p:sldId id="280" r:id="rId9"/>
    <p:sldId id="286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92" r:id="rId18"/>
    <p:sldId id="297" r:id="rId19"/>
    <p:sldId id="293" r:id="rId20"/>
    <p:sldId id="294" r:id="rId21"/>
    <p:sldId id="295" r:id="rId22"/>
    <p:sldId id="296" r:id="rId23"/>
    <p:sldId id="298" r:id="rId24"/>
    <p:sldId id="300" r:id="rId25"/>
    <p:sldId id="304" r:id="rId26"/>
    <p:sldId id="301" r:id="rId27"/>
    <p:sldId id="305" r:id="rId28"/>
    <p:sldId id="302" r:id="rId29"/>
    <p:sldId id="306" r:id="rId30"/>
    <p:sldId id="307" r:id="rId31"/>
    <p:sldId id="308" r:id="rId32"/>
    <p:sldId id="299" r:id="rId33"/>
    <p:sldId id="276" r:id="rId34"/>
    <p:sldId id="277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64" y="-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12/02/2018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12/02/2018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12/02/2018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12/02/2018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2988744" y="220486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725048" y="221745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672" y="437007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799208" y="4355578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solidFill>
                  <a:srgbClr val="95023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Meilleur score : t=40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48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1938" y="2731056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1939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939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572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94px bordure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cellules peu </a:t>
            </a:r>
            <a:r>
              <a:rPr lang="fr-FR" dirty="0" smtClean="0">
                <a:solidFill>
                  <a:srgbClr val="E8750C"/>
                </a:solidFill>
              </a:rPr>
              <a:t>séparées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</a:t>
            </a:r>
            <a:r>
              <a:rPr lang="fr-FR" dirty="0" smtClean="0">
                <a:solidFill>
                  <a:srgbClr val="E8750C"/>
                </a:solidFill>
              </a:rPr>
              <a:t>cellules </a:t>
            </a:r>
            <a:r>
              <a:rPr lang="fr-FR" dirty="0">
                <a:solidFill>
                  <a:srgbClr val="E8750C"/>
                </a:solidFill>
              </a:rPr>
              <a:t>peu </a:t>
            </a:r>
            <a:r>
              <a:rPr lang="fr-FR" dirty="0" smtClean="0">
                <a:solidFill>
                  <a:srgbClr val="E8750C"/>
                </a:solidFill>
              </a:rPr>
              <a:t>séparées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7864922" cy="31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Images pré-</a:t>
            </a:r>
            <a:r>
              <a:rPr lang="fr-FR" sz="2400" dirty="0" err="1" smtClean="0">
                <a:solidFill>
                  <a:srgbClr val="E8750C"/>
                </a:solidFill>
              </a:rPr>
              <a:t>processées</a:t>
            </a:r>
            <a:r>
              <a:rPr lang="fr-FR" sz="2400" dirty="0" smtClean="0">
                <a:solidFill>
                  <a:srgbClr val="E8750C"/>
                </a:solidFill>
              </a:rPr>
              <a:t> en 256x256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training\training_unet-8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training\training_unet-11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Nicolas\Documents\OpenClassRoom\P9\img\training\training_unet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Résultats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circle_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0568" r="9674" b="9770"/>
          <a:stretch>
            <a:fillRect/>
          </a:stretch>
        </p:blipFill>
        <p:spPr bwMode="auto">
          <a:xfrm>
            <a:off x="5141120" y="2348880"/>
            <a:ext cx="374441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aidera 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?)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training\training_unet_extende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g\training\training_unet_extende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g\training\training_unet_extende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Recherche du meilleur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Chaque pixel est issue d’une sigmoïde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Regarde évolution du Score en fonction du seuil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Modèle Classique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40/255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V1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0,9999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V2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 = 0,4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threshold_u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9410" r="8537" b="8417"/>
          <a:stretch>
            <a:fillRect/>
          </a:stretch>
        </p:blipFill>
        <p:spPr bwMode="auto">
          <a:xfrm>
            <a:off x="3419872" y="3573016"/>
            <a:ext cx="5491099" cy="275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cv2.morphologyEx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Erode et Dilate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Essai de séparation des cellules « collées »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Watershed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Filtre </a:t>
            </a:r>
            <a:r>
              <a:rPr lang="fr-FR" sz="2400" dirty="0" err="1" smtClean="0">
                <a:solidFill>
                  <a:srgbClr val="E8750C"/>
                </a:solidFill>
              </a:rPr>
              <a:t>oval</a:t>
            </a:r>
            <a:endParaRPr lang="fr-FR" sz="2400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4509120"/>
            <a:ext cx="5454427" cy="18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circ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86839"/>
            <a:ext cx="53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icolas\Documents\OpenClassRoom\P9\img\marke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49" y="1190852"/>
            <a:ext cx="5397887" cy="5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012160" y="4941168"/>
            <a:ext cx="126014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5220072" y="2348880"/>
            <a:ext cx="504056" cy="14401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8316416" y="2492896"/>
            <a:ext cx="72008" cy="43204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12260" y="5193196"/>
            <a:ext cx="324036" cy="32403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markers_off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698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markers_on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4502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Off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6136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On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7092280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Résultat visuels corrects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extraction\44afae184c89e6ba55985b4d341acc1ae1e8b6ef96312064e0e6e630e022b07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626" r="9078" b="17874"/>
          <a:stretch/>
        </p:blipFill>
        <p:spPr bwMode="auto">
          <a:xfrm>
            <a:off x="35496" y="3258287"/>
            <a:ext cx="357949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icolas\Documents\OpenClassRoom\P9\img\extraction\0114f484a16c152baa2d82fdd43740880a762c93f436c8988ac461c5c9dbe7d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71" y="2904374"/>
            <a:ext cx="3444131" cy="34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g\extraction\d6eb7ce7723e2f6dc13b90b41a29ded27dbd815bad633fdf582447c68601889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8840"/>
            <a:ext cx="4968771" cy="4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extraction\17b9bf4356db24967c4677b8376ac38f826de73a88b93a8d73a8b452e399cdff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19303" r="8695" b="17582"/>
          <a:stretch/>
        </p:blipFill>
        <p:spPr bwMode="auto">
          <a:xfrm>
            <a:off x="971600" y="1097280"/>
            <a:ext cx="7291536" cy="54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D</a:t>
            </a:r>
            <a:r>
              <a:rPr lang="fr-FR" dirty="0" smtClean="0">
                <a:solidFill>
                  <a:srgbClr val="E8750C"/>
                </a:solidFill>
              </a:rPr>
              <a:t>étection de noyaux de cellules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F</a:t>
            </a:r>
            <a:r>
              <a:rPr lang="fr-FR" dirty="0" smtClean="0">
                <a:solidFill>
                  <a:srgbClr val="E8750C"/>
                </a:solidFill>
              </a:rPr>
              <a:t>ournir </a:t>
            </a:r>
            <a:r>
              <a:rPr lang="fr-FR" u="sng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Score sur masque complet: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Modèle Classique :</a:t>
            </a: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60,2 %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V1  : 42,1% (très variable)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CNN V2 : 71,9% 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Score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Modèle Classique : </a:t>
            </a:r>
            <a:r>
              <a:rPr lang="fr-FR" dirty="0" smtClean="0">
                <a:solidFill>
                  <a:srgbClr val="E8750C"/>
                </a:solidFill>
              </a:rPr>
              <a:t>0,226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CNN V1  : </a:t>
            </a:r>
            <a:r>
              <a:rPr lang="fr-FR" dirty="0" smtClean="0">
                <a:solidFill>
                  <a:srgbClr val="E8750C"/>
                </a:solidFill>
              </a:rPr>
              <a:t>0,189 à 0,301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CNN V2 : </a:t>
            </a:r>
            <a:r>
              <a:rPr lang="fr-FR" dirty="0" smtClean="0">
                <a:solidFill>
                  <a:srgbClr val="E8750C"/>
                </a:solidFill>
              </a:rPr>
              <a:t>0,208 à 0,243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Explications :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Privilégier débordement sans </a:t>
            </a:r>
            <a:r>
              <a:rPr lang="fr-FR" dirty="0" err="1" smtClean="0">
                <a:solidFill>
                  <a:srgbClr val="E8750C"/>
                </a:solidFill>
              </a:rPr>
              <a:t>overlap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Intersection : Linéaire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Union : inversement proportionnel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Evaluation sur certains masques uniquement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plus complexes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Mauvaise décompositions des cellules en contact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&lt; 0,5 très rapidement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le modèle Extended en 512 x 512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précises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Elastic</a:t>
            </a:r>
            <a:r>
              <a:rPr lang="fr-FR" sz="2800" dirty="0" smtClean="0">
                <a:solidFill>
                  <a:srgbClr val="E8750C"/>
                </a:solidFill>
              </a:rPr>
              <a:t> Transformation sur la data augmentation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Utilisé sur U-net 2015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Non implémenté sur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Ensemble de U-net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Prédiction variable d’une </a:t>
            </a:r>
            <a:r>
              <a:rPr lang="fr-FR" sz="2400" dirty="0" err="1" smtClean="0">
                <a:solidFill>
                  <a:srgbClr val="E8750C"/>
                </a:solidFill>
              </a:rPr>
              <a:t>epoch</a:t>
            </a:r>
            <a:r>
              <a:rPr lang="fr-FR" sz="2400" dirty="0" smtClean="0">
                <a:solidFill>
                  <a:srgbClr val="E8750C"/>
                </a:solidFill>
              </a:rPr>
              <a:t> à l’autre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U-net de 2015 avec images de 388 x 388 au centre d’une image de 572 x 572</a:t>
            </a: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dessus (sauf parfois au score)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auto-encoder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sz="2800" dirty="0" smtClean="0">
                <a:solidFill>
                  <a:srgbClr val="E8750C"/>
                </a:solidFill>
              </a:rPr>
              <a:t>Résultats moyen sur </a:t>
            </a:r>
            <a:r>
              <a:rPr lang="fr-FR" sz="2800" dirty="0" err="1" smtClean="0">
                <a:solidFill>
                  <a:srgbClr val="E8750C"/>
                </a:solidFill>
              </a:rPr>
              <a:t>Kaggle</a:t>
            </a:r>
            <a:endParaRPr lang="fr-FR" sz="2800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T </a:t>
            </a:r>
            <a:r>
              <a:rPr lang="fr-FR" dirty="0" smtClean="0">
                <a:solidFill>
                  <a:srgbClr val="95023C"/>
                </a:solidFill>
              </a:rPr>
              <a:t>(appelé Score)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err="1" smtClean="0">
                <a:solidFill>
                  <a:srgbClr val="95023C"/>
                </a:solidFill>
              </a:rPr>
              <a:t>Overlap</a:t>
            </a:r>
            <a:r>
              <a:rPr lang="fr-FR" dirty="0" smtClean="0">
                <a:solidFill>
                  <a:srgbClr val="95023C"/>
                </a:solidFill>
              </a:rPr>
              <a:t> interdit</a:t>
            </a:r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>
            <a:solidFill>
              <a:srgbClr val="E87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785</Words>
  <Application>Microsoft Office PowerPoint</Application>
  <PresentationFormat>Affichage à l'écran (4:3)</PresentationFormat>
  <Paragraphs>292</Paragraphs>
  <Slides>34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Parcours Data Scientist</vt:lpstr>
      <vt:lpstr>Sommaire</vt:lpstr>
      <vt:lpstr>Présentation</vt:lpstr>
      <vt:lpstr>Présentation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Post Processing</vt:lpstr>
      <vt:lpstr>Post Processing</vt:lpstr>
      <vt:lpstr>Post Processing</vt:lpstr>
      <vt:lpstr>Post Processing</vt:lpstr>
      <vt:lpstr>Post Processing</vt:lpstr>
      <vt:lpstr>Résultats</vt:lpstr>
      <vt:lpstr>Résultats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74</cp:revision>
  <dcterms:created xsi:type="dcterms:W3CDTF">2017-11-17T16:33:28Z</dcterms:created>
  <dcterms:modified xsi:type="dcterms:W3CDTF">2018-02-12T11:33:21Z</dcterms:modified>
</cp:coreProperties>
</file>